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7"/>
  </p:notesMasterIdLst>
  <p:sldIdLst>
    <p:sldId id="274" r:id="rId3"/>
    <p:sldId id="275" r:id="rId4"/>
    <p:sldId id="276" r:id="rId5"/>
    <p:sldId id="278" r:id="rId6"/>
    <p:sldId id="288" r:id="rId7"/>
    <p:sldId id="289" r:id="rId8"/>
    <p:sldId id="290" r:id="rId9"/>
    <p:sldId id="307" r:id="rId10"/>
    <p:sldId id="291" r:id="rId11"/>
    <p:sldId id="292" r:id="rId12"/>
    <p:sldId id="293" r:id="rId13"/>
    <p:sldId id="294" r:id="rId14"/>
    <p:sldId id="295" r:id="rId15"/>
    <p:sldId id="310" r:id="rId16"/>
    <p:sldId id="312" r:id="rId17"/>
    <p:sldId id="297" r:id="rId18"/>
    <p:sldId id="299" r:id="rId19"/>
    <p:sldId id="301" r:id="rId20"/>
    <p:sldId id="302" r:id="rId21"/>
    <p:sldId id="303" r:id="rId22"/>
    <p:sldId id="304" r:id="rId23"/>
    <p:sldId id="305" r:id="rId24"/>
    <p:sldId id="308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944" autoAdjust="0"/>
  </p:normalViewPr>
  <p:slideViewPr>
    <p:cSldViewPr>
      <p:cViewPr>
        <p:scale>
          <a:sx n="100" d="100"/>
          <a:sy n="100" d="100"/>
        </p:scale>
        <p:origin x="-51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4008030648095811"/>
          <c:y val="4.5814977973568302E-2"/>
          <c:w val="0.44134946133909031"/>
          <c:h val="0.801985223212737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24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41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</c:ser>
        <c:axId val="157857280"/>
        <c:axId val="157858816"/>
      </c:barChart>
      <c:catAx>
        <c:axId val="157857280"/>
        <c:scaling>
          <c:orientation val="minMax"/>
        </c:scaling>
        <c:axPos val="l"/>
        <c:tickLblPos val="nextTo"/>
        <c:crossAx val="157858816"/>
        <c:crosses val="autoZero"/>
        <c:auto val="1"/>
        <c:lblAlgn val="ctr"/>
        <c:lblOffset val="100"/>
      </c:catAx>
      <c:valAx>
        <c:axId val="157858816"/>
        <c:scaling>
          <c:orientation val="minMax"/>
        </c:scaling>
        <c:axPos val="b"/>
        <c:majorGridlines/>
        <c:numFmt formatCode="General" sourceLinked="1"/>
        <c:tickLblPos val="nextTo"/>
        <c:crossAx val="15785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89761157699324"/>
          <c:y val="8.4782961601165496E-2"/>
          <c:w val="0.18780415728630656"/>
          <c:h val="0.8339580283742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9FAD-933E-45DC-A693-BB7DEDE5339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1B91-7A8E-4016-BBC3-C99D19BC3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12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1B91-7A8E-4016-BBC3-C99D19BC39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007543-2611-42FE-BDB9-5C5C05A18CA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E31D-61CE-4A5A-A57C-F148EE4A7A43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3515-85A0-4CB0-B756-61186763576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2F4E-44AF-4282-82FA-E7A836C9538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3663-2A82-400B-8450-53EA794B686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932-A9EF-4211-8A4D-E8836267BCE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D3E5-8F27-43DE-B8E7-C899537327A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030FC5-0AF2-4AD0-92BF-A99E63B590D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E1440C-5D4E-4627-991E-562CEFD1492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222-BD71-4654-B786-62F8DFDABAD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B1F7-3E27-4706-A0F9-4EA33128A1D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C862C8-CA3A-4DB1-9F82-8168E9CA674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631112" cy="3051175"/>
          </a:xfrm>
        </p:spPr>
        <p:txBody>
          <a:bodyPr/>
          <a:lstStyle/>
          <a:p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познавательных </a:t>
            </a:r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УУД на уроках географии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4286256"/>
            <a:ext cx="6400800" cy="115886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Гамоля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Галина Анатольевна,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читель географии</a:t>
            </a:r>
          </a:p>
          <a:p>
            <a:pPr algn="r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МАОУ СОШ № 12 г. Березники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8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Создавать схематические модели с выделением существенных признаков объекта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19257"/>
            <a:ext cx="6587907" cy="3603812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 класс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«Земля как планета Солнечной системы 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построить модель Земли. Выберите размер вашей модели Земли и определите  масштаб.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r AHTOHUO\Documents\DSCF3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2983011" cy="23762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Преобразовывать информацию из одного вида в другую (таблицу в текст, текст в схему и пр.)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929486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 « Водная оболочка Земли»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спользуя текст, сравнить  реки Терек и  Волгу. Данные занести в таблицу.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текст  преобразовать в таблицу)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класс. Тема «Изображение                                                                         земной поверхности»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основе текста                                                                           нарисовать план местности.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текст  преобразовать в схему)</a:t>
            </a:r>
          </a:p>
          <a:p>
            <a:pPr>
              <a:buNone/>
            </a:pP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eographyofrussia.com/wp-content/uploads/2009/0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643314"/>
            <a:ext cx="2173378" cy="16430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под понятие, выведение следствий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3603812"/>
          </a:xfrm>
        </p:spPr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5 класс.</a:t>
            </a:r>
          </a:p>
          <a:p>
            <a:pPr>
              <a:buNone/>
            </a:pPr>
            <a:r>
              <a:rPr lang="ru-RU" sz="2000" b="1" dirty="0" smtClean="0"/>
              <a:t>Тема «Вулканы».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сравнить два объекта: гора и                                                            вулкан. Чем они отличаются?                                                                  Дать определение вулкана.                                                                     Привести примеры вулканов на                                                     физической  карте.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14554"/>
            <a:ext cx="2388077" cy="35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Установление  причинно- следственных связей.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Program Files\Microsoft Office\Clipart\standard\stddir3\na01344_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6500826" y="1571612"/>
            <a:ext cx="1742506" cy="18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228599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 – тема «Ветер».   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причину возникновения ветра. Какая связь существует между                             « температура – давление – ветер»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Documents and Settings\1\Рабочий стол\im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1844615" cy="13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1\Рабочий стол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86256"/>
            <a:ext cx="18870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avaiknam.ru/texts/848/847917/847917_html_m44e7c4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786082" cy="128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проекта «Разработка и апробация типовых задач применения универсальных учебных действий»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71745"/>
            <a:ext cx="6858048" cy="19288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Конкретизированная тема школы: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типовых задач по теме «Умозаключение дедуктивного типа на основе двух посылок»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5" descr="AMPROD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357694"/>
            <a:ext cx="13956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3"/>
            <a:ext cx="6965245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Авторский коллектив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4714884"/>
            <a:ext cx="2786082" cy="1143008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СОШ №12 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Березники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toshiba\Desktop\май 2016\Фото\Фото\SAM_3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57562"/>
            <a:ext cx="3286148" cy="25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1"/>
            <a:ext cx="21453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43050"/>
            <a:ext cx="2786082" cy="208942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5" name="Picture 6" descr="C:\Users\toshiba\Desktop\май 2016\Фото\Фото\SAM_3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Строить логическое рассуждение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«Умозаключение дедуктивного типа на основе двух посылок»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786610" cy="36038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умозаключения</a:t>
            </a:r>
          </a:p>
          <a:p>
            <a:pPr algn="ctr"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Посылка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М_____________Р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Посылка  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S______________M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Умозаключение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 -  это большая посылка (суждение, в котором содержится больший термин – предикат заключения 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меньшая посылка (суждение, в котором содержится меньший термин – субъект заключения)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 - средний термин – это термин, содержащийся в обеих посылках. Именно он есть связующее звено между двумя посылками.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19257"/>
            <a:ext cx="6072230" cy="36038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«География – одна из наук на планете Земля 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786058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выполнения задания: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задания: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сформулируй высказывание, следующее из содержания данных посылок.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 1 и 2  посылки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предложенную схему  высказывания.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 и сформулируй высказывание, следующее из содержания данных посылок  по логической схеме.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52120" y="3645024"/>
            <a:ext cx="2634656" cy="22128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Посылка 1         М_______Р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Посылка 2       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_______M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мозаключение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683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358114" cy="386570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«География – одна из наук на планете Земля 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14554"/>
            <a:ext cx="70009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1.Природой созданы  моря, вулканы, горы, острова и т.д.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2.География изучает объекты,  созданные природой.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_________________(география – изучает моря, вулканы, горы, острова 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3108" y="3714752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1.Процессы происходящие в природе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течение рек, извержение вулканов, образование айсбергов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2.География изучает географические процессы , происходящие в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 изучает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течение рек, извержение вулканов, образование айсбергов и т.д.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и по запросу картинки звёзд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714884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1"/>
            <a:ext cx="6965245" cy="10001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000924" cy="37942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класс. Тема « Земля как планета Солнечной системы»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714752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4 планеты Солнечной системы, наиболее близкие к Солнцу, относятся к земной группе планет.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Планета Меркурий – одна из 4 планет Солнечной системы, находящихся  близко к Солнцу.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______________(Планета Меркурий относится к земной группе планет)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1538" y="2357431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1.Звезда  - центральное тело звездной системы.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2.Солнце – звезда.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_________(Солнце – центр Солнечной системы.)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картинки звёзд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задача школы?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Сформировать компетенцию «научить учиться».</a:t>
            </a:r>
            <a:r>
              <a:rPr lang="ru-RU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Каждый ребенок должен овладеть навыками умения                                   </a:t>
            </a:r>
            <a:r>
              <a:rPr lang="ru-RU" sz="3200" b="1" kern="0" dirty="0" err="1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3200" b="1" kern="0" dirty="0">
                <a:latin typeface="Times New Roman" pitchFamily="18" charset="0"/>
                <a:cs typeface="Times New Roman" pitchFamily="18" charset="0"/>
              </a:rPr>
              <a:t> – учить СЕБЯ.</a:t>
            </a:r>
          </a:p>
          <a:p>
            <a:pPr marL="0" lvl="0" indent="0" algn="ctr" fontAlgn="base"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1"/>
            <a:ext cx="7393873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Критерии оценивания КМ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357313"/>
          <a:ext cx="7643866" cy="4786334"/>
        </p:xfrm>
        <a:graphic>
          <a:graphicData uri="http://schemas.openxmlformats.org/drawingml/2006/table">
            <a:tbl>
              <a:tblPr/>
              <a:tblGrid>
                <a:gridCol w="4413803"/>
                <a:gridCol w="1431501"/>
                <a:gridCol w="1798562"/>
              </a:tblGrid>
              <a:tr h="12846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 оценивания  каждого высказывания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в баллах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Мах количество по всему заданию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Высказывание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высказывания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Соответствует логической схеме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соответствует логической схеме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высказывания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Неполное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уложился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уложился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Уровни, фиксирующие наличие умения формулировать умозаключение у школьников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19257"/>
            <a:ext cx="785818" cy="1667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3" y="2143117"/>
          <a:ext cx="7429551" cy="3857652"/>
        </p:xfrm>
        <a:graphic>
          <a:graphicData uri="http://schemas.openxmlformats.org/drawingml/2006/table">
            <a:tbl>
              <a:tblPr/>
              <a:tblGrid>
                <a:gridCol w="2694482"/>
                <a:gridCol w="2428392"/>
                <a:gridCol w="2306677"/>
              </a:tblGrid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24-28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85-100 %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19-23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65-84 %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4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Ниже среднего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- 64 %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меньше  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меньше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контрольных работ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59" y="1714482"/>
          <a:ext cx="7072363" cy="4118586"/>
        </p:xfrm>
        <a:graphic>
          <a:graphicData uri="http://schemas.openxmlformats.org/drawingml/2006/table">
            <a:tbl>
              <a:tblPr/>
              <a:tblGrid>
                <a:gridCol w="2018812"/>
                <a:gridCol w="1009406"/>
                <a:gridCol w="1015927"/>
                <a:gridCol w="1009406"/>
                <a:gridCol w="1009406"/>
                <a:gridCol w="1009406"/>
              </a:tblGrid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Тема «География –одна из наук о планете Земля»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Тема «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 среди других планет Солнечной системы.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класс(стартовая работа)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Контрольная работа по теме : «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 как планета Солнечной системы»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 (итоговая работа)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контрольных работ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071678"/>
          <a:ext cx="6858048" cy="388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&amp;SHcy;&amp;kcy;&amp;ocy;&amp;lcy;&amp;softcy;&amp;ncy;&amp;icy;&amp;kcy;&amp;icy; &amp;rcy;&amp;acy;&amp;scy;&amp;scy;&amp;mcy;&amp;acy;&amp;tcy;&amp;rcy;&amp;icy;&amp;vcy;&amp;acy;&amp;yucy;&amp;tcy; &amp;gcy;&amp;lcy;&amp;ocy;&amp;bcy;&amp;ucy;&amp;scy; - &amp;Kcy;&amp;acy;&amp;ncy;&amp;acy;&amp;lcy; &amp;pcy;&amp;rcy;&amp;ocy;&amp;fcy;&amp;iecy;&amp;scy;&amp;scy;&amp;icy;&amp;ocy;&amp;ncy;&amp;acy;&amp;lcy;&amp;softcy;&amp;ncy;&amp;ycy;&amp;khcy; &amp;fcy;&amp;ocy;&amp;tcy;&amp;ocy;&amp;gcy;&amp;rcy;&amp;acy;&amp;fcy;&amp;icy;&amp;j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2938466" cy="20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Kcy;&amp;Ocy;&amp;Ucy; &amp;Kcy;&amp;rcy;&amp;acy;&amp;scy;&amp;ncy;&amp;ocy;&amp;acy;&amp;rcy;&amp;mcy;&amp;iecy;&amp;jcy;&amp;scy;&amp;kcy;&amp;acy;&amp;yacy; &amp;Ocy;&amp;Ocy;&amp;SHcy; - &amp;Vcy;&amp;ocy;&amp;scy;&amp;pcy;&amp;icy;&amp;tcy;&amp;acy;&amp;tcy;&amp;iecy;&amp;lcy;&amp;softcy;&amp;ncy;&amp;acy;&amp;yacy; &amp;rcy;&amp;acy;&amp;bcy;&amp;ocy;&amp;t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3057533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2eaa7e9983699057ea0915f640413ef0&amp;n=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3228986" cy="209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orldofscience.ru/images/met-geo-i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66"/>
            <a:ext cx="2905132" cy="2905132"/>
          </a:xfrm>
          <a:prstGeom prst="rect">
            <a:avLst/>
          </a:prstGeom>
          <a:noFill/>
        </p:spPr>
      </p:pic>
      <p:pic>
        <p:nvPicPr>
          <p:cNvPr id="2052" name="Picture 4" descr="http://geo-sh.59311s018.edusite.ru/images/p5_zanimatglob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143248"/>
            <a:ext cx="2645838" cy="3571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57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28670"/>
            <a:ext cx="6196405" cy="1060171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3198168"/>
            <a:ext cx="266429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9" y="4714884"/>
            <a:ext cx="300039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357562"/>
            <a:ext cx="324036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013176"/>
            <a:ext cx="38152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31432" y="2173497"/>
            <a:ext cx="74523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2173497"/>
            <a:ext cx="69492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7" y="2278240"/>
            <a:ext cx="432047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1" y="2173497"/>
            <a:ext cx="944487" cy="26320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16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ПОЗНАВАТЕЛЬНЫЕ  УУД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5"/>
            <a:ext cx="34563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1538" y="2060848"/>
            <a:ext cx="350046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071942"/>
            <a:ext cx="642942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628" y="2714620"/>
            <a:ext cx="259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5" y="4500571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и решение проблем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14414" y="2928933"/>
          <a:ext cx="6858048" cy="3180059"/>
        </p:xfrm>
        <a:graphic>
          <a:graphicData uri="http://schemas.openxmlformats.org/drawingml/2006/table">
            <a:tbl>
              <a:tblPr/>
              <a:tblGrid>
                <a:gridCol w="3400912"/>
                <a:gridCol w="3457136"/>
              </a:tblGrid>
              <a:tr h="3419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1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«Что ЭТО</a:t>
                      </a:r>
                      <a:r>
                        <a:rPr lang="ru-RU" sz="1600" b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нашей планете?»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«Почему ЭТО именно такое и обладает таким строением и свойствами?»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128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«Почему ЭТО именно здесь, на Земле находится?»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930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чего ЭТО состоит и какими свойствами обладает?»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«Какое ЭТО имеет значение для природы и хозяйственной деятельности?»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41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ЭТО есть на Земле?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«Зачем об ЭТОМ надо знать?»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nashol.com/img/knigi/geografiya/740/7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1574494" cy="2071702"/>
          </a:xfrm>
          <a:prstGeom prst="rect">
            <a:avLst/>
          </a:prstGeom>
          <a:noFill/>
        </p:spPr>
      </p:pic>
      <p:pic>
        <p:nvPicPr>
          <p:cNvPr id="1028" name="Picture 4" descr="http://go4.imgsmail.ru/imgpreview?key=5520e02e6cd6dde7&amp;mb=imgdb_preview_1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85794"/>
            <a:ext cx="15831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Анализировать, сравнивать  и обобщать факты и явления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3117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214554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 класс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«Изображение земной поверхности».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 :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равнить изображение                                                    музея –заповедника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Поленово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на картине В.Д.Поленова,                                                                  аэрофотоснимках и на                                             топографической карте.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User\AppData\Local\Microsoft\Windows\Temporary Internet Files\Content.Word\поленово.jpg"/>
          <p:cNvPicPr>
            <a:picLocks noGrp="1"/>
          </p:cNvPicPr>
          <p:nvPr>
            <p:ph idx="1"/>
          </p:nvPr>
        </p:nvPicPr>
        <p:blipFill>
          <a:blip r:embed="rId2" cstate="print"/>
          <a:srcRect t="11556" r="61518" b="54222"/>
          <a:stretch>
            <a:fillRect/>
          </a:stretch>
        </p:blipFill>
        <p:spPr bwMode="auto">
          <a:xfrm>
            <a:off x="5357818" y="2928934"/>
            <a:ext cx="2708236" cy="154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поленово.jpg"/>
          <p:cNvPicPr/>
          <p:nvPr/>
        </p:nvPicPr>
        <p:blipFill>
          <a:blip r:embed="rId3" cstate="print"/>
          <a:srcRect l="50027" t="9333" r="4276" b="56444"/>
          <a:stretch>
            <a:fillRect/>
          </a:stretch>
        </p:blipFill>
        <p:spPr bwMode="auto">
          <a:xfrm>
            <a:off x="4429124" y="4214818"/>
            <a:ext cx="271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Word\поленово.jpg"/>
          <p:cNvPicPr/>
          <p:nvPr/>
        </p:nvPicPr>
        <p:blipFill>
          <a:blip r:embed="rId4" cstate="print"/>
          <a:srcRect t="52889" r="61518" b="4222"/>
          <a:stretch>
            <a:fillRect/>
          </a:stretch>
        </p:blipFill>
        <p:spPr bwMode="auto">
          <a:xfrm>
            <a:off x="2143108" y="450057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112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Осуществлять  классификацию,           самостоятельно выбирая основания и критерии.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786190"/>
            <a:ext cx="6858048" cy="1936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 - Тема «Изображение земной поверхности». 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омплект условных знаков разделить на группы. По каким признакам или критериям вы создали эти группы.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3" cstate="print"/>
          <a:srcRect l="33121" t="58541" r="50212" b="22709"/>
          <a:stretch>
            <a:fillRect/>
          </a:stretch>
        </p:blipFill>
        <p:spPr bwMode="auto">
          <a:xfrm>
            <a:off x="1714480" y="2000240"/>
            <a:ext cx="1214446" cy="13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4" name="Picture 4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3" cstate="print"/>
          <a:srcRect l="82143" t="40625" r="2380" b="40625"/>
          <a:stretch>
            <a:fillRect/>
          </a:stretch>
        </p:blipFill>
        <p:spPr bwMode="auto">
          <a:xfrm>
            <a:off x="4000496" y="2000240"/>
            <a:ext cx="1160867" cy="1428760"/>
          </a:xfrm>
          <a:prstGeom prst="rect">
            <a:avLst/>
          </a:prstGeom>
          <a:noFill/>
        </p:spPr>
      </p:pic>
      <p:pic>
        <p:nvPicPr>
          <p:cNvPr id="81926" name="Picture 6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3" cstate="print"/>
          <a:srcRect l="978" t="19869" r="82355" b="59037"/>
          <a:stretch>
            <a:fillRect/>
          </a:stretch>
        </p:blipFill>
        <p:spPr bwMode="auto">
          <a:xfrm>
            <a:off x="6215074" y="2000239"/>
            <a:ext cx="1182696" cy="152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объектов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195268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 класс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«Горы и равнины».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по физической карте найти вершины горных систем и расставить их по высоте  ( от низких гор к высоким).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guinnessrecord.org.ua/uploads/posts/2014-03/1394799294_1324545419_everest_nepal_3.jpg"/>
          <p:cNvPicPr>
            <a:picLocks noChangeAspect="1" noChangeArrowheads="1"/>
          </p:cNvPicPr>
          <p:nvPr/>
        </p:nvPicPr>
        <p:blipFill>
          <a:blip r:embed="rId2" cstate="print"/>
          <a:srcRect r="13460" b="11537"/>
          <a:stretch>
            <a:fillRect/>
          </a:stretch>
        </p:blipFill>
        <p:spPr bwMode="auto">
          <a:xfrm>
            <a:off x="1500166" y="3929066"/>
            <a:ext cx="2143140" cy="1643074"/>
          </a:xfrm>
          <a:prstGeom prst="rect">
            <a:avLst/>
          </a:prstGeom>
          <a:noFill/>
        </p:spPr>
      </p:pic>
      <p:pic>
        <p:nvPicPr>
          <p:cNvPr id="1028" name="Picture 4" descr="http://activetuor.com/uploads/posts/2013-12/1387984388_elbr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2368395" cy="1643074"/>
          </a:xfrm>
          <a:prstGeom prst="rect">
            <a:avLst/>
          </a:prstGeom>
          <a:noFill/>
        </p:spPr>
      </p:pic>
      <p:pic>
        <p:nvPicPr>
          <p:cNvPr id="1030" name="Picture 6" descr="http://uralbank.info/ural/picimage/narodn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25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Строить классификацию на основе дихотомического деления                                    (на основе отрицания)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класс. Тема: «Разнообразие рельефа»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Рассмотреть рисунки. Определить основные формы рельефа, в чем их отличие по высоте. Составить кластер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214686"/>
            <a:ext cx="13430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Рельеф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643314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равнины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714752"/>
            <a:ext cx="13430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28625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низменности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357826"/>
            <a:ext cx="25003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плоскогорье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857760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возвышенности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857760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среднегорье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5429264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высокогорье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35769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низкогорье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13555425">
            <a:off x="3496659" y="3450751"/>
            <a:ext cx="134080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8067899">
            <a:off x="5537596" y="3412701"/>
            <a:ext cx="151064" cy="615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2786050" y="4214818"/>
            <a:ext cx="14287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6215074" y="4143379"/>
            <a:ext cx="186048" cy="142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6858016" y="4143380"/>
            <a:ext cx="114614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7358082" y="4286256"/>
            <a:ext cx="142876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3286115" y="4357694"/>
            <a:ext cx="142876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2285984" y="4143380"/>
            <a:ext cx="142876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914</Words>
  <Application>Microsoft Office PowerPoint</Application>
  <PresentationFormat>Экран (4:3)</PresentationFormat>
  <Paragraphs>196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Кнопка</vt:lpstr>
      <vt:lpstr>Формирование познавательных УУД на уроках географии </vt:lpstr>
      <vt:lpstr>Главная задача школы?</vt:lpstr>
      <vt:lpstr>Слайд 3</vt:lpstr>
      <vt:lpstr>ПОЗНАВАТЕЛЬНЫЕ  УУД</vt:lpstr>
      <vt:lpstr>Слайд 5</vt:lpstr>
      <vt:lpstr>Анализировать, сравнивать  и обобщать факты и явления</vt:lpstr>
      <vt:lpstr>Осуществлять  классификацию,           самостоятельно выбирая основания и критерии.</vt:lpstr>
      <vt:lpstr>Осуществлять сериацию объектов</vt:lpstr>
      <vt:lpstr>Строить классификацию на основе дихотомического деления                                    (на основе отрицания)</vt:lpstr>
      <vt:lpstr>Создавать схематические модели с выделением существенных признаков объекта</vt:lpstr>
      <vt:lpstr>Преобразовывать информацию из одного вида в другую (таблицу в текст, текст в схему и пр.)</vt:lpstr>
      <vt:lpstr>Подведение под понятие, выведение следствий</vt:lpstr>
      <vt:lpstr>Установление  причинно- следственных связей. </vt:lpstr>
      <vt:lpstr>Тема проекта «Разработка и апробация типовых задач применения универсальных учебных действий» </vt:lpstr>
      <vt:lpstr> Авторский коллектив </vt:lpstr>
      <vt:lpstr>Строить логическое рассуждение «Умозаключение дедуктивного типа на основе двух посылок»</vt:lpstr>
      <vt:lpstr>Примеры использования типовой задачи  на уроках географии </vt:lpstr>
      <vt:lpstr> Примеры использования типовой задачи  на уроках географии </vt:lpstr>
      <vt:lpstr> Примеры использования типовой задачи  на уроках географии </vt:lpstr>
      <vt:lpstr>Критерии оценивания КМ</vt:lpstr>
      <vt:lpstr>Уровни, фиксирующие наличие умения формулировать умозаключение у школьников</vt:lpstr>
      <vt:lpstr>Анализ контрольных работ</vt:lpstr>
      <vt:lpstr>Анализ контрольных работ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dr AHTOHUO</cp:lastModifiedBy>
  <cp:revision>92</cp:revision>
  <dcterms:created xsi:type="dcterms:W3CDTF">2015-04-08T03:40:00Z</dcterms:created>
  <dcterms:modified xsi:type="dcterms:W3CDTF">2016-11-07T17:53:54Z</dcterms:modified>
</cp:coreProperties>
</file>